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280" r:id="rId2"/>
    <p:sldId id="282" r:id="rId3"/>
    <p:sldId id="273" r:id="rId4"/>
    <p:sldId id="277" r:id="rId5"/>
    <p:sldId id="274" r:id="rId6"/>
    <p:sldId id="278" r:id="rId7"/>
    <p:sldId id="275" r:id="rId8"/>
    <p:sldId id="276" r:id="rId9"/>
    <p:sldId id="281" r:id="rId10"/>
    <p:sldId id="279" r:id="rId11"/>
    <p:sldId id="28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well, Jennifer" userId="S::powellj@leonschools.net::fe86981b-e044-4d9d-9751-819caf62ef79" providerId="AD" clId="Web-{CAC7C6DD-F423-48E7-899E-8F17313A33BC}"/>
    <pc:docChg chg="addSld modSld sldOrd">
      <pc:chgData name="Powell, Jennifer" userId="S::powellj@leonschools.net::fe86981b-e044-4d9d-9751-819caf62ef79" providerId="AD" clId="Web-{CAC7C6DD-F423-48E7-899E-8F17313A33BC}" dt="2018-03-21T14:47:32.128" v="115"/>
      <pc:docMkLst>
        <pc:docMk/>
      </pc:docMkLst>
      <pc:sldChg chg="modSp">
        <pc:chgData name="Powell, Jennifer" userId="S::powellj@leonschools.net::fe86981b-e044-4d9d-9751-819caf62ef79" providerId="AD" clId="Web-{CAC7C6DD-F423-48E7-899E-8F17313A33BC}" dt="2018-03-21T14:33:52.102" v="1"/>
        <pc:sldMkLst>
          <pc:docMk/>
          <pc:sldMk cId="1174809817" sldId="273"/>
        </pc:sldMkLst>
        <pc:spChg chg="mod">
          <ac:chgData name="Powell, Jennifer" userId="S::powellj@leonschools.net::fe86981b-e044-4d9d-9751-819caf62ef79" providerId="AD" clId="Web-{CAC7C6DD-F423-48E7-899E-8F17313A33BC}" dt="2018-03-21T14:33:52.102" v="1"/>
          <ac:spMkLst>
            <pc:docMk/>
            <pc:sldMk cId="1174809817" sldId="273"/>
            <ac:spMk id="3" creationId="{00000000-0000-0000-0000-000000000000}"/>
          </ac:spMkLst>
        </pc:spChg>
      </pc:sldChg>
      <pc:sldChg chg="modSp">
        <pc:chgData name="Powell, Jennifer" userId="S::powellj@leonschools.net::fe86981b-e044-4d9d-9751-819caf62ef79" providerId="AD" clId="Web-{CAC7C6DD-F423-48E7-899E-8F17313A33BC}" dt="2018-03-21T14:45:14.064" v="81"/>
        <pc:sldMkLst>
          <pc:docMk/>
          <pc:sldMk cId="627436791" sldId="276"/>
        </pc:sldMkLst>
        <pc:spChg chg="mod">
          <ac:chgData name="Powell, Jennifer" userId="S::powellj@leonschools.net::fe86981b-e044-4d9d-9751-819caf62ef79" providerId="AD" clId="Web-{CAC7C6DD-F423-48E7-899E-8F17313A33BC}" dt="2018-03-21T14:45:14.064" v="81"/>
          <ac:spMkLst>
            <pc:docMk/>
            <pc:sldMk cId="627436791" sldId="276"/>
            <ac:spMk id="3" creationId="{00000000-0000-0000-0000-000000000000}"/>
          </ac:spMkLst>
        </pc:spChg>
      </pc:sldChg>
      <pc:sldChg chg="ord">
        <pc:chgData name="Powell, Jennifer" userId="S::powellj@leonschools.net::fe86981b-e044-4d9d-9751-819caf62ef79" providerId="AD" clId="Web-{CAC7C6DD-F423-48E7-899E-8F17313A33BC}" dt="2018-03-21T14:34:04.165" v="2"/>
        <pc:sldMkLst>
          <pc:docMk/>
          <pc:sldMk cId="782684444" sldId="279"/>
        </pc:sldMkLst>
      </pc:sldChg>
      <pc:sldChg chg="modSp new">
        <pc:chgData name="Powell, Jennifer" userId="S::powellj@leonschools.net::fe86981b-e044-4d9d-9751-819caf62ef79" providerId="AD" clId="Web-{CAC7C6DD-F423-48E7-899E-8F17313A33BC}" dt="2018-03-21T14:43:15.781" v="76"/>
        <pc:sldMkLst>
          <pc:docMk/>
          <pc:sldMk cId="3352838681" sldId="282"/>
        </pc:sldMkLst>
        <pc:spChg chg="mod">
          <ac:chgData name="Powell, Jennifer" userId="S::powellj@leonschools.net::fe86981b-e044-4d9d-9751-819caf62ef79" providerId="AD" clId="Web-{CAC7C6DD-F423-48E7-899E-8F17313A33BC}" dt="2018-03-21T14:43:15.781" v="76"/>
          <ac:spMkLst>
            <pc:docMk/>
            <pc:sldMk cId="3352838681" sldId="282"/>
            <ac:spMk id="2" creationId="{B66C76DB-6363-40C2-8B57-48D2F53F5E4D}"/>
          </ac:spMkLst>
        </pc:spChg>
        <pc:spChg chg="mod">
          <ac:chgData name="Powell, Jennifer" userId="S::powellj@leonschools.net::fe86981b-e044-4d9d-9751-819caf62ef79" providerId="AD" clId="Web-{CAC7C6DD-F423-48E7-899E-8F17313A33BC}" dt="2018-03-21T14:35:23.244" v="53"/>
          <ac:spMkLst>
            <pc:docMk/>
            <pc:sldMk cId="3352838681" sldId="282"/>
            <ac:spMk id="3" creationId="{2A241868-8555-4D56-BCDD-0F779545C31A}"/>
          </ac:spMkLst>
        </pc:spChg>
      </pc:sldChg>
      <pc:sldChg chg="addSp delSp modSp new">
        <pc:chgData name="Powell, Jennifer" userId="S::powellj@leonschools.net::fe86981b-e044-4d9d-9751-819caf62ef79" providerId="AD" clId="Web-{CAC7C6DD-F423-48E7-899E-8F17313A33BC}" dt="2018-03-21T14:47:32.128" v="115"/>
        <pc:sldMkLst>
          <pc:docMk/>
          <pc:sldMk cId="3899190117" sldId="283"/>
        </pc:sldMkLst>
        <pc:spChg chg="mod">
          <ac:chgData name="Powell, Jennifer" userId="S::powellj@leonschools.net::fe86981b-e044-4d9d-9751-819caf62ef79" providerId="AD" clId="Web-{CAC7C6DD-F423-48E7-899E-8F17313A33BC}" dt="2018-03-21T14:45:53.033" v="109"/>
          <ac:spMkLst>
            <pc:docMk/>
            <pc:sldMk cId="3899190117" sldId="283"/>
            <ac:spMk id="2" creationId="{54DB2B0C-C43E-4103-8847-03489F8EF190}"/>
          </ac:spMkLst>
        </pc:spChg>
        <pc:spChg chg="del">
          <ac:chgData name="Powell, Jennifer" userId="S::powellj@leonschools.net::fe86981b-e044-4d9d-9751-819caf62ef79" providerId="AD" clId="Web-{CAC7C6DD-F423-48E7-899E-8F17313A33BC}" dt="2018-03-21T14:47:18.550" v="112"/>
          <ac:spMkLst>
            <pc:docMk/>
            <pc:sldMk cId="3899190117" sldId="283"/>
            <ac:spMk id="3" creationId="{543937D3-81C8-49E7-ABE8-19D4287779DD}"/>
          </ac:spMkLst>
        </pc:spChg>
        <pc:picChg chg="add mod ord">
          <ac:chgData name="Powell, Jennifer" userId="S::powellj@leonschools.net::fe86981b-e044-4d9d-9751-819caf62ef79" providerId="AD" clId="Web-{CAC7C6DD-F423-48E7-899E-8F17313A33BC}" dt="2018-03-21T14:47:32.128" v="115"/>
          <ac:picMkLst>
            <pc:docMk/>
            <pc:sldMk cId="3899190117" sldId="283"/>
            <ac:picMk id="4" creationId="{6B190FD6-A64B-4020-93D2-74B8A791F4A2}"/>
          </ac:picMkLst>
        </pc:picChg>
      </pc:sldChg>
    </pc:docChg>
  </pc:docChgLst>
  <pc:docChgLst>
    <pc:chgData name="Powell, Jennifer" userId="S::powellj@leonschools.net::fe86981b-e044-4d9d-9751-819caf62ef79" providerId="AD" clId="Web-{47DBF5F7-5EDC-42EB-BCAC-AD60A2A60183}"/>
    <pc:docChg chg="addSld modSld">
      <pc:chgData name="Powell, Jennifer" userId="S::powellj@leonschools.net::fe86981b-e044-4d9d-9751-819caf62ef79" providerId="AD" clId="Web-{47DBF5F7-5EDC-42EB-BCAC-AD60A2A60183}" dt="2018-03-21T12:14:52.530" v="30"/>
      <pc:docMkLst>
        <pc:docMk/>
      </pc:docMkLst>
      <pc:sldChg chg="modSp">
        <pc:chgData name="Powell, Jennifer" userId="S::powellj@leonschools.net::fe86981b-e044-4d9d-9751-819caf62ef79" providerId="AD" clId="Web-{47DBF5F7-5EDC-42EB-BCAC-AD60A2A60183}" dt="2018-03-21T12:12:11.169" v="5"/>
        <pc:sldMkLst>
          <pc:docMk/>
          <pc:sldMk cId="1063943801" sldId="274"/>
        </pc:sldMkLst>
        <pc:spChg chg="mod">
          <ac:chgData name="Powell, Jennifer" userId="S::powellj@leonschools.net::fe86981b-e044-4d9d-9751-819caf62ef79" providerId="AD" clId="Web-{47DBF5F7-5EDC-42EB-BCAC-AD60A2A60183}" dt="2018-03-21T12:12:11.169" v="5"/>
          <ac:spMkLst>
            <pc:docMk/>
            <pc:sldMk cId="1063943801" sldId="274"/>
            <ac:spMk id="3" creationId="{00000000-0000-0000-0000-000000000000}"/>
          </ac:spMkLst>
        </pc:spChg>
      </pc:sldChg>
      <pc:sldChg chg="modSp">
        <pc:chgData name="Powell, Jennifer" userId="S::powellj@leonschools.net::fe86981b-e044-4d9d-9751-819caf62ef79" providerId="AD" clId="Web-{47DBF5F7-5EDC-42EB-BCAC-AD60A2A60183}" dt="2018-03-21T12:12:25.138" v="8"/>
        <pc:sldMkLst>
          <pc:docMk/>
          <pc:sldMk cId="1511650449" sldId="277"/>
        </pc:sldMkLst>
        <pc:spChg chg="mod">
          <ac:chgData name="Powell, Jennifer" userId="S::powellj@leonschools.net::fe86981b-e044-4d9d-9751-819caf62ef79" providerId="AD" clId="Web-{47DBF5F7-5EDC-42EB-BCAC-AD60A2A60183}" dt="2018-03-21T12:12:25.138" v="8"/>
          <ac:spMkLst>
            <pc:docMk/>
            <pc:sldMk cId="1511650449" sldId="277"/>
            <ac:spMk id="3" creationId="{00000000-0000-0000-0000-000000000000}"/>
          </ac:spMkLst>
        </pc:spChg>
      </pc:sldChg>
      <pc:sldChg chg="modSp">
        <pc:chgData name="Powell, Jennifer" userId="S::powellj@leonschools.net::fe86981b-e044-4d9d-9751-819caf62ef79" providerId="AD" clId="Web-{47DBF5F7-5EDC-42EB-BCAC-AD60A2A60183}" dt="2018-03-21T12:14:52.530" v="29"/>
        <pc:sldMkLst>
          <pc:docMk/>
          <pc:sldMk cId="207536336" sldId="278"/>
        </pc:sldMkLst>
        <pc:spChg chg="mod">
          <ac:chgData name="Powell, Jennifer" userId="S::powellj@leonschools.net::fe86981b-e044-4d9d-9751-819caf62ef79" providerId="AD" clId="Web-{47DBF5F7-5EDC-42EB-BCAC-AD60A2A60183}" dt="2018-03-21T12:14:52.530" v="29"/>
          <ac:spMkLst>
            <pc:docMk/>
            <pc:sldMk cId="207536336" sldId="278"/>
            <ac:spMk id="3" creationId="{00000000-0000-0000-0000-000000000000}"/>
          </ac:spMkLst>
        </pc:spChg>
      </pc:sldChg>
      <pc:sldChg chg="addSp delSp modSp new">
        <pc:chgData name="Powell, Jennifer" userId="S::powellj@leonschools.net::fe86981b-e044-4d9d-9751-819caf62ef79" providerId="AD" clId="Web-{47DBF5F7-5EDC-42EB-BCAC-AD60A2A60183}" dt="2018-03-21T12:14:15.920" v="26"/>
        <pc:sldMkLst>
          <pc:docMk/>
          <pc:sldMk cId="2055486389" sldId="281"/>
        </pc:sldMkLst>
        <pc:spChg chg="mod">
          <ac:chgData name="Powell, Jennifer" userId="S::powellj@leonschools.net::fe86981b-e044-4d9d-9751-819caf62ef79" providerId="AD" clId="Web-{47DBF5F7-5EDC-42EB-BCAC-AD60A2A60183}" dt="2018-03-21T12:13:14.076" v="21"/>
          <ac:spMkLst>
            <pc:docMk/>
            <pc:sldMk cId="2055486389" sldId="281"/>
            <ac:spMk id="2" creationId="{1CB0C901-4D57-44ED-B218-3C6A96669BD6}"/>
          </ac:spMkLst>
        </pc:spChg>
        <pc:spChg chg="del">
          <ac:chgData name="Powell, Jennifer" userId="S::powellj@leonschools.net::fe86981b-e044-4d9d-9751-819caf62ef79" providerId="AD" clId="Web-{47DBF5F7-5EDC-42EB-BCAC-AD60A2A60183}" dt="2018-03-21T12:14:04.889" v="24"/>
          <ac:spMkLst>
            <pc:docMk/>
            <pc:sldMk cId="2055486389" sldId="281"/>
            <ac:spMk id="3" creationId="{BE83B3C6-485D-4C3C-A3E5-886518315E2B}"/>
          </ac:spMkLst>
        </pc:spChg>
        <pc:picChg chg="add mod ord">
          <ac:chgData name="Powell, Jennifer" userId="S::powellj@leonschools.net::fe86981b-e044-4d9d-9751-819caf62ef79" providerId="AD" clId="Web-{47DBF5F7-5EDC-42EB-BCAC-AD60A2A60183}" dt="2018-03-21T12:14:15.920" v="26"/>
          <ac:picMkLst>
            <pc:docMk/>
            <pc:sldMk cId="2055486389" sldId="281"/>
            <ac:picMk id="4" creationId="{FCE476D3-9B52-4794-B12E-47CC7B8C8488}"/>
          </ac:picMkLst>
        </pc:picChg>
      </pc:sldChg>
    </pc:docChg>
  </pc:docChgLst>
  <pc:docChgLst>
    <pc:chgData name="Powell, Jennifer" userId="S::powellj@leonschools.net::fe86981b-e044-4d9d-9751-819caf62ef79" providerId="AD" clId="Web-{232FE9F8-7AD8-4A49-8B89-BEA77CF55A82}"/>
    <pc:docChg chg="modSld">
      <pc:chgData name="Powell, Jennifer" userId="S::powellj@leonschools.net::fe86981b-e044-4d9d-9751-819caf62ef79" providerId="AD" clId="Web-{232FE9F8-7AD8-4A49-8B89-BEA77CF55A82}" dt="2018-03-23T20:23:07.120" v="27"/>
      <pc:docMkLst>
        <pc:docMk/>
      </pc:docMkLst>
      <pc:sldChg chg="modSp">
        <pc:chgData name="Powell, Jennifer" userId="S::powellj@leonschools.net::fe86981b-e044-4d9d-9751-819caf62ef79" providerId="AD" clId="Web-{232FE9F8-7AD8-4A49-8B89-BEA77CF55A82}" dt="2018-03-23T20:23:07.120" v="26"/>
        <pc:sldMkLst>
          <pc:docMk/>
          <pc:sldMk cId="1754618485" sldId="275"/>
        </pc:sldMkLst>
        <pc:spChg chg="mod">
          <ac:chgData name="Powell, Jennifer" userId="S::powellj@leonschools.net::fe86981b-e044-4d9d-9751-819caf62ef79" providerId="AD" clId="Web-{232FE9F8-7AD8-4A49-8B89-BEA77CF55A82}" dt="2018-03-23T20:23:07.120" v="26"/>
          <ac:spMkLst>
            <pc:docMk/>
            <pc:sldMk cId="1754618485" sldId="275"/>
            <ac:spMk id="3" creationId="{00000000-0000-0000-0000-000000000000}"/>
          </ac:spMkLst>
        </pc:spChg>
      </pc:sldChg>
    </pc:docChg>
  </pc:docChgLst>
  <pc:docChgLst>
    <pc:chgData name="Powell, Jennifer" userId="S::powellj@leonschools.net::fe86981b-e044-4d9d-9751-819caf62ef79" providerId="AD" clId="Web-{35A3B2BA-6023-40DA-983D-85EB07A8CB19}"/>
    <pc:docChg chg="delSld modSld">
      <pc:chgData name="Powell, Jennifer" userId="S::powellj@leonschools.net::fe86981b-e044-4d9d-9751-819caf62ef79" providerId="AD" clId="Web-{35A3B2BA-6023-40DA-983D-85EB07A8CB19}" dt="2018-03-21T11:09:26.506" v="17"/>
      <pc:docMkLst>
        <pc:docMk/>
      </pc:docMkLst>
      <pc:sldChg chg="modSp">
        <pc:chgData name="Powell, Jennifer" userId="S::powellj@leonschools.net::fe86981b-e044-4d9d-9751-819caf62ef79" providerId="AD" clId="Web-{35A3B2BA-6023-40DA-983D-85EB07A8CB19}" dt="2018-03-21T11:09:25.538" v="15"/>
        <pc:sldMkLst>
          <pc:docMk/>
          <pc:sldMk cId="1754618485" sldId="275"/>
        </pc:sldMkLst>
        <pc:spChg chg="mod">
          <ac:chgData name="Powell, Jennifer" userId="S::powellj@leonschools.net::fe86981b-e044-4d9d-9751-819caf62ef79" providerId="AD" clId="Web-{35A3B2BA-6023-40DA-983D-85EB07A8CB19}" dt="2018-03-21T11:09:25.538" v="15"/>
          <ac:spMkLst>
            <pc:docMk/>
            <pc:sldMk cId="1754618485" sldId="275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7BA17-7F7B-49A2-9573-E641A0C3612B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A907A-5C81-414A-8278-A758FC204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2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875B37B-3521-4188-850B-6ACA54CBDC4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2C0CAF5-30E1-4987-AD00-FF5105641C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7630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37B-3521-4188-850B-6ACA54CBDC4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CAF5-30E1-4987-AD00-FF510564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37B-3521-4188-850B-6ACA54CBDC4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CAF5-30E1-4987-AD00-FF510564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44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37B-3521-4188-850B-6ACA54CBDC4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CAF5-30E1-4987-AD00-FF510564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37B-3521-4188-850B-6ACA54CBDC4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CAF5-30E1-4987-AD00-FF5105641C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8327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37B-3521-4188-850B-6ACA54CBDC4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CAF5-30E1-4987-AD00-FF510564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96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37B-3521-4188-850B-6ACA54CBDC4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CAF5-30E1-4987-AD00-FF510564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9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37B-3521-4188-850B-6ACA54CBDC4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CAF5-30E1-4987-AD00-FF510564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2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37B-3521-4188-850B-6ACA54CBDC4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CAF5-30E1-4987-AD00-FF510564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93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37B-3521-4188-850B-6ACA54CBDC4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CAF5-30E1-4987-AD00-FF510564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03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37B-3521-4188-850B-6ACA54CBDC4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CAF5-30E1-4987-AD00-FF510564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94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875B37B-3521-4188-850B-6ACA54CBDC4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2C0CAF5-30E1-4987-AD00-FF510564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1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3Uos2fzIJ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Mq059SAQX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827" y="-448574"/>
            <a:ext cx="9692640" cy="1325562"/>
          </a:xfrm>
        </p:spPr>
        <p:txBody>
          <a:bodyPr/>
          <a:lstStyle/>
          <a:p>
            <a:r>
              <a:rPr lang="en-US"/>
              <a:t>Wednesday March 28</a:t>
            </a:r>
            <a:r>
              <a:rPr lang="en-US" baseline="30000"/>
              <a:t>th</a:t>
            </a:r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27" y="1325562"/>
            <a:ext cx="10418294" cy="5532438"/>
          </a:xfrm>
        </p:spPr>
        <p:txBody>
          <a:bodyPr>
            <a:normAutofit/>
          </a:bodyPr>
          <a:lstStyle/>
          <a:p>
            <a:r>
              <a:rPr lang="en-US" sz="3200"/>
              <a:t>Happy Wednesday! </a:t>
            </a:r>
          </a:p>
          <a:p>
            <a:r>
              <a:rPr lang="en-US" sz="3200"/>
              <a:t>Current events</a:t>
            </a:r>
          </a:p>
          <a:p>
            <a:r>
              <a:rPr lang="en-US" sz="3200"/>
              <a:t>Market simulation today, then we will finish our notes on the market structures. </a:t>
            </a:r>
          </a:p>
          <a:p>
            <a:r>
              <a:rPr lang="en-US" sz="3200"/>
              <a:t>Check Guided Reading 7.1/7.2</a:t>
            </a:r>
          </a:p>
          <a:p>
            <a:r>
              <a:rPr lang="en-US" sz="3200"/>
              <a:t>7.3/7.4 we have class tomorrow to work on, bring your textbooks</a:t>
            </a:r>
            <a:endParaRPr lang="en-US" sz="2400"/>
          </a:p>
          <a:p>
            <a:r>
              <a:rPr lang="en-US"/>
              <a:t>Market structures TWIZ on Monday. 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67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162" y="-852929"/>
            <a:ext cx="7729728" cy="1188720"/>
          </a:xfrm>
        </p:spPr>
        <p:txBody>
          <a:bodyPr>
            <a:normAutofit/>
          </a:bodyPr>
          <a:lstStyle/>
          <a:p>
            <a:endParaRPr lang="en-US" sz="32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6349863"/>
              </p:ext>
            </p:extLst>
          </p:nvPr>
        </p:nvGraphicFramePr>
        <p:xfrm>
          <a:off x="1" y="138023"/>
          <a:ext cx="11110822" cy="6487063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923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6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21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21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03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Perfect Competition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Monopolistic</a:t>
                      </a:r>
                      <a:r>
                        <a:rPr lang="en-US" baseline="0"/>
                        <a:t> Competition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Oligopoly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Monopoly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1972">
                <a:tc>
                  <a:txBody>
                    <a:bodyPr/>
                    <a:lstStyle/>
                    <a:p>
                      <a:r>
                        <a:rPr lang="en-US" b="1"/>
                        <a:t># of firms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Most (thousands)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Many (hundreds)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 few dominate</a:t>
                      </a:r>
                      <a:r>
                        <a:rPr lang="en-US" baseline="0"/>
                        <a:t> </a:t>
                      </a:r>
                      <a:br>
                        <a:rPr lang="en-US" baseline="0"/>
                      </a:br>
                      <a:r>
                        <a:rPr lang="en-US" baseline="0"/>
                        <a:t>(3-4 main firms)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382">
                <a:tc>
                  <a:txBody>
                    <a:bodyPr/>
                    <a:lstStyle/>
                    <a:p>
                      <a:r>
                        <a:rPr lang="en-US" b="1"/>
                        <a:t>Variety of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Some (differentiated)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Some</a:t>
                      </a:r>
                    </a:p>
                    <a:p>
                      <a:r>
                        <a:rPr lang="en-US"/>
                        <a:t>(Not</a:t>
                      </a:r>
                      <a:r>
                        <a:rPr lang="en-US" baseline="0"/>
                        <a:t> necessary)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None (Unique)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0382">
                <a:tc>
                  <a:txBody>
                    <a:bodyPr/>
                    <a:lstStyle/>
                    <a:p>
                      <a:r>
                        <a:rPr lang="en-US" b="1"/>
                        <a:t>Control over</a:t>
                      </a:r>
                      <a:r>
                        <a:rPr lang="en-US" b="1" baseline="0"/>
                        <a:t> prices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Some (limited)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</a:t>
                      </a:r>
                      <a:r>
                        <a:rPr lang="en-US" baseline="0"/>
                        <a:t> lot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0382">
                <a:tc>
                  <a:txBody>
                    <a:bodyPr/>
                    <a:lstStyle/>
                    <a:p>
                      <a:r>
                        <a:rPr lang="en-US" b="1"/>
                        <a:t>Barriers</a:t>
                      </a:r>
                      <a:r>
                        <a:rPr lang="en-US" b="1" baseline="0"/>
                        <a:t> to entry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High</a:t>
                      </a:r>
                      <a:r>
                        <a:rPr lang="en-US" baseline="0"/>
                        <a:t> (substantial)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Complete (insurmountabl</a:t>
                      </a:r>
                      <a:r>
                        <a:rPr lang="en-US" sz="1600"/>
                        <a:t>e</a:t>
                      </a:r>
                      <a:r>
                        <a:rPr lang="en-US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53563">
                <a:tc>
                  <a:txBody>
                    <a:bodyPr/>
                    <a:lstStyle/>
                    <a:p>
                      <a:r>
                        <a:rPr lang="en-US" b="1"/>
                        <a:t>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Agriculture, </a:t>
                      </a:r>
                      <a:r>
                        <a:rPr lang="en-US" baseline="0"/>
                        <a:t>stock shares, race betting, timber, gasoline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Jeans, books, toothpaste, clothing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Wireless providers, Airlines, soft</a:t>
                      </a:r>
                      <a:r>
                        <a:rPr lang="en-US" baseline="0"/>
                        <a:t> drinks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Local utilities:</a:t>
                      </a:r>
                      <a:r>
                        <a:rPr lang="en-US" baseline="0"/>
                        <a:t> Public water, electricity. New patents. 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684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2B0C-C43E-4103-8847-03489F8EF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Possible Additional Game Theory Vid(?)</a:t>
            </a: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6B190FD6-A64B-4020-93D2-74B8A791F4A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76030" y="2024156"/>
            <a:ext cx="8895907" cy="447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0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C76DB-6363-40C2-8B57-48D2F53F5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8710" y="758952"/>
            <a:ext cx="9808180" cy="4041648"/>
          </a:xfrm>
        </p:spPr>
        <p:txBody>
          <a:bodyPr/>
          <a:lstStyle/>
          <a:p>
            <a:r>
              <a:rPr lang="en-US" sz="6000"/>
              <a:t>Monopolistic Competition &amp; Oligopolies</a:t>
            </a:r>
            <a:endParaRPr lang="en-US" sz="6000" err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41868-8555-4D56-BCDD-0F779545C3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Market Structures</a:t>
            </a:r>
          </a:p>
        </p:txBody>
      </p:sp>
    </p:spTree>
    <p:extLst>
      <p:ext uri="{BB962C8B-B14F-4D97-AF65-F5344CB8AC3E}">
        <p14:creationId xmlns:p14="http://schemas.microsoft.com/office/powerpoint/2010/main" val="3352838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Monopolistic Competition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000"/>
              <a:t>In monopolistic competition, many firms compete in an open market to sell products that are similar but not identical, so each firm holds a “monopoly” over its own particular product. Examples are: jeans, toothpaste, ice cream stands. </a:t>
            </a:r>
          </a:p>
          <a:p>
            <a:r>
              <a:rPr lang="en-US" sz="2000"/>
              <a:t>Monopolistic competition arises from four conditions: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FF0000"/>
                </a:solidFill>
              </a:rPr>
              <a:t>Many firms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FF0000"/>
                </a:solidFill>
              </a:rPr>
              <a:t>Few artificial barriers to entry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FF0000"/>
                </a:solidFill>
              </a:rPr>
              <a:t>Slight control over price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FF0000"/>
                </a:solidFill>
              </a:rPr>
              <a:t>Differentiated products</a:t>
            </a:r>
          </a:p>
        </p:txBody>
      </p:sp>
    </p:spTree>
    <p:extLst>
      <p:ext uri="{BB962C8B-B14F-4D97-AF65-F5344CB8AC3E}">
        <p14:creationId xmlns:p14="http://schemas.microsoft.com/office/powerpoint/2010/main" val="1174809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Monopolistic Competition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solidFill>
                  <a:srgbClr val="FF0000"/>
                </a:solidFill>
              </a:rPr>
              <a:t>Differentiation</a:t>
            </a:r>
            <a:r>
              <a:rPr lang="en-US"/>
              <a:t> is the main concept that distinguishes </a:t>
            </a:r>
            <a:r>
              <a:rPr lang="en-US" b="1"/>
              <a:t>Monopolistic Competition </a:t>
            </a:r>
            <a:r>
              <a:rPr lang="en-US"/>
              <a:t>from </a:t>
            </a:r>
            <a:r>
              <a:rPr lang="en-US" b="1"/>
              <a:t>Perfect Competition. </a:t>
            </a:r>
            <a:r>
              <a:rPr lang="en-US"/>
              <a:t>It allows firms to distinguish their goods from the other products on the market. Any differences between the competitors’ products are used to make profits. </a:t>
            </a:r>
          </a:p>
          <a:p>
            <a:r>
              <a:rPr lang="en-US"/>
              <a:t>It is this difference that gives these firms the freedom to raise or lower prices, just not to the extent of a pure monopoly. </a:t>
            </a:r>
            <a:r>
              <a:rPr lang="en-US" b="1"/>
              <a:t>Slight control over price</a:t>
            </a:r>
            <a:r>
              <a:rPr lang="en-US"/>
              <a:t>.</a:t>
            </a:r>
          </a:p>
          <a:p>
            <a:r>
              <a:rPr lang="en-US"/>
              <a:t>To illustrate: If Dr. Pepper decided to raise the price of a can to $1.05, most of its customers would not change their behavior. However, if they raised prices to $5.00 a can, most of us would look to off-brand names or other soda manufacturers.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256" y="5426128"/>
            <a:ext cx="730255" cy="1431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979" y="5426128"/>
            <a:ext cx="715935" cy="1431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840" y="5375868"/>
            <a:ext cx="737379" cy="1482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055" y="5288649"/>
            <a:ext cx="736784" cy="1569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5434" y="5426128"/>
            <a:ext cx="1109700" cy="14318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5134" y="5407572"/>
            <a:ext cx="725214" cy="14504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6746" y="5426128"/>
            <a:ext cx="715935" cy="1431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8497" y="5375868"/>
            <a:ext cx="719482" cy="148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50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9879" y="146476"/>
            <a:ext cx="7729728" cy="1188720"/>
          </a:xfrm>
        </p:spPr>
        <p:txBody>
          <a:bodyPr/>
          <a:lstStyle/>
          <a:p>
            <a:r>
              <a:rPr lang="en-US"/>
              <a:t>Monopolistic competition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8391" y="1515719"/>
            <a:ext cx="7729728" cy="36683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Firms compete with each other through purposeful pricing and discounts in order to gain the edge over other similar firms. </a:t>
            </a:r>
          </a:p>
          <a:p>
            <a:r>
              <a:rPr lang="en-US"/>
              <a:t>Firms also partake in </a:t>
            </a:r>
            <a:r>
              <a:rPr lang="en-US" b="1">
                <a:solidFill>
                  <a:srgbClr val="FF0000"/>
                </a:solidFill>
              </a:rPr>
              <a:t>Non-price competition </a:t>
            </a:r>
            <a:r>
              <a:rPr lang="en-US"/>
              <a:t>which takes 4 forms: 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Physical characteristics 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Location 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Service Level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Advertising, image, or status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743" y="2666268"/>
            <a:ext cx="2819235" cy="2103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231" y="2655832"/>
            <a:ext cx="2493772" cy="2078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743" y="4723539"/>
            <a:ext cx="2819235" cy="2116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978" y="4723538"/>
            <a:ext cx="2512406" cy="196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43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Monopolistic Competition and Prices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Prices</a:t>
            </a:r>
            <a:r>
              <a:rPr lang="en-US"/>
              <a:t> are going to be higher than in perfect competition, because firms have slight power to raise prices. However, they will remain lower than in a monopoly. Total output follows this trend as well. </a:t>
            </a:r>
          </a:p>
          <a:p>
            <a:r>
              <a:rPr lang="en-US"/>
              <a:t>If a firm starts making abnormally high profits, two specific things will bring those numbers down to equilibrium</a:t>
            </a:r>
          </a:p>
          <a:p>
            <a:pPr lvl="1"/>
            <a:r>
              <a:rPr lang="en-US"/>
              <a:t>1. Competition would begin acting fiercely, trying to lure their customers back. </a:t>
            </a:r>
          </a:p>
          <a:p>
            <a:pPr lvl="1"/>
            <a:r>
              <a:rPr lang="en-US"/>
              <a:t>2. New firms would enter the market with products that cost a lot less than the market leaders. (Imitators like Dr. Thunder and over 200 others will flood the market when they see the profits that Dr. Pepper is making)</a:t>
            </a:r>
          </a:p>
          <a:p>
            <a:r>
              <a:rPr lang="en-US"/>
              <a:t>Regardless of current profits, these firms are continuously working hard to keep their product distinct to stay ahead of their rivals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6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574" y="-55522"/>
            <a:ext cx="9692640" cy="1325562"/>
          </a:xfrm>
        </p:spPr>
        <p:txBody>
          <a:bodyPr/>
          <a:lstStyle/>
          <a:p>
            <a:r>
              <a:rPr lang="en-US"/>
              <a:t>Oligopoly –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759" y="1588350"/>
            <a:ext cx="9072574" cy="500223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900"/>
              <a:t>An </a:t>
            </a:r>
            <a:r>
              <a:rPr lang="en-US" sz="2900" b="1">
                <a:solidFill>
                  <a:srgbClr val="FF0000"/>
                </a:solidFill>
              </a:rPr>
              <a:t>oligopoly</a:t>
            </a:r>
            <a:r>
              <a:rPr lang="en-US" sz="2900"/>
              <a:t> is a market dominated by a few large, profitable firms. (4 or 5)  </a:t>
            </a:r>
            <a:endParaRPr lang="en-US"/>
          </a:p>
          <a:p>
            <a:pPr lvl="1"/>
            <a:r>
              <a:rPr lang="en-US" sz="2700"/>
              <a:t>Examples: air travel, appliances, soft drinks, gasoline.</a:t>
            </a:r>
          </a:p>
          <a:p>
            <a:r>
              <a:rPr lang="en-US" sz="2900"/>
              <a:t>Oligopolies are formed when significant barriers to entry keep new companies from entering the market to compete with existing firms. Often, </a:t>
            </a:r>
            <a:r>
              <a:rPr lang="en-US" sz="2900" b="1">
                <a:solidFill>
                  <a:srgbClr val="FF0000"/>
                </a:solidFill>
              </a:rPr>
              <a:t>high start-up costs</a:t>
            </a:r>
            <a:r>
              <a:rPr lang="en-US" sz="2900"/>
              <a:t>, such as expensive machinery or large advertising campaigns can scare new firms from entering the market. </a:t>
            </a:r>
          </a:p>
          <a:p>
            <a:r>
              <a:rPr lang="en-US" sz="2900"/>
              <a:t>Some oligopolies are formed because of </a:t>
            </a:r>
            <a:r>
              <a:rPr lang="en-US" sz="2900" b="1">
                <a:solidFill>
                  <a:srgbClr val="FF0000"/>
                </a:solidFill>
              </a:rPr>
              <a:t>economies of scale</a:t>
            </a:r>
            <a:r>
              <a:rPr lang="en-US" sz="2900"/>
              <a:t>, which is when t</a:t>
            </a:r>
            <a:r>
              <a:rPr lang="en-US" sz="2900">
                <a:solidFill>
                  <a:srgbClr val="FF0000"/>
                </a:solidFill>
              </a:rPr>
              <a:t>he average cost falls for each additional unit a firm produces</a:t>
            </a:r>
            <a:r>
              <a:rPr lang="en-US" sz="2900"/>
              <a:t>. Economies of scale often occur when the initial cost is really high, like building a dam or a factory, but with each product the average cost goes down. </a:t>
            </a:r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333" y="5030820"/>
            <a:ext cx="2547668" cy="1827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475" y="2473365"/>
            <a:ext cx="2241526" cy="1756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361" y="66715"/>
            <a:ext cx="2353640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18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Oligopoly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000"/>
              <a:t>When oligopoly firms work together, they can act as harmful as a monopoly, thus the government actively tries to make these firms act competitively.  Governments are concerned with the following 3 things: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>
                <a:solidFill>
                  <a:srgbClr val="FF0000"/>
                </a:solidFill>
              </a:rPr>
              <a:t>Price leadership</a:t>
            </a:r>
            <a:r>
              <a:rPr lang="en-US" sz="2000" b="1"/>
              <a:t> </a:t>
            </a:r>
            <a:r>
              <a:rPr lang="en-US" sz="2000"/>
              <a:t>(one firm increasing prices and others following)</a:t>
            </a:r>
            <a:endParaRPr lang="en-US" sz="2000" b="1"/>
          </a:p>
          <a:p>
            <a:pPr marL="342900" indent="-342900">
              <a:buFont typeface="+mj-lt"/>
              <a:buAutoNum type="arabicPeriod"/>
            </a:pPr>
            <a:r>
              <a:rPr lang="en-US" sz="2000" b="1">
                <a:solidFill>
                  <a:srgbClr val="FF0000"/>
                </a:solidFill>
              </a:rPr>
              <a:t>Collusion</a:t>
            </a:r>
            <a:r>
              <a:rPr lang="en-US" sz="2000" b="1"/>
              <a:t> </a:t>
            </a:r>
            <a:r>
              <a:rPr lang="en-US" sz="2000"/>
              <a:t>(Firms agreeing to set prices/production levels)</a:t>
            </a:r>
            <a:endParaRPr lang="en-US" sz="2000" b="1"/>
          </a:p>
          <a:p>
            <a:pPr marL="342900" indent="-342900">
              <a:buFont typeface="+mj-lt"/>
              <a:buAutoNum type="arabicPeriod"/>
            </a:pPr>
            <a:r>
              <a:rPr lang="en-US" sz="2000" b="1">
                <a:solidFill>
                  <a:srgbClr val="FF0000"/>
                </a:solidFill>
              </a:rPr>
              <a:t>Cartels</a:t>
            </a:r>
            <a:r>
              <a:rPr lang="en-US" sz="2000"/>
              <a:t> (a formal and binding agreement to collude)</a:t>
            </a:r>
            <a:endParaRPr lang="en-US" sz="2000" b="1"/>
          </a:p>
          <a:p>
            <a:pPr marL="0" indent="0">
              <a:buNone/>
            </a:pPr>
            <a:r>
              <a:rPr lang="en-US" sz="2000"/>
              <a:t>All three of these practices create pricing systems that take advantage of the consumer and thus are prevented by the government. Even when given a chance, cartels and collusion often fall apart because of the temptation to cheat the other firms and take most of the profit. </a:t>
            </a:r>
          </a:p>
        </p:txBody>
      </p:sp>
    </p:spTree>
    <p:extLst>
      <p:ext uri="{BB962C8B-B14F-4D97-AF65-F5344CB8AC3E}">
        <p14:creationId xmlns:p14="http://schemas.microsoft.com/office/powerpoint/2010/main" val="627436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0C901-4D57-44ED-B218-3C6A96669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Oligopolies</a:t>
            </a: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FCE476D3-9B52-4794-B12E-47CC7B8C848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4635" y="1829225"/>
            <a:ext cx="9019952" cy="452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86389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View</vt:lpstr>
      <vt:lpstr>Wednesday March 28th </vt:lpstr>
      <vt:lpstr>Monopolistic Competition &amp; Oligopolies</vt:lpstr>
      <vt:lpstr>Monopolistic Competition</vt:lpstr>
      <vt:lpstr>Monopolistic Competition</vt:lpstr>
      <vt:lpstr>Monopolistic competition</vt:lpstr>
      <vt:lpstr>Monopolistic Competition and Prices</vt:lpstr>
      <vt:lpstr>Oligopoly – </vt:lpstr>
      <vt:lpstr>Oligopoly</vt:lpstr>
      <vt:lpstr>Oligopolies</vt:lpstr>
      <vt:lpstr>PowerPoint Presentation</vt:lpstr>
      <vt:lpstr>Possible Additional Game Theory Vid(?)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Wednesday March 28th </dc:title>
  <cp:revision>1</cp:revision>
  <dcterms:modified xsi:type="dcterms:W3CDTF">2018-03-23T20:23:40Z</dcterms:modified>
</cp:coreProperties>
</file>